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8" r:id="rId4"/>
    <p:sldId id="259" r:id="rId5"/>
    <p:sldId id="261" r:id="rId6"/>
    <p:sldId id="262" r:id="rId7"/>
    <p:sldId id="275" r:id="rId8"/>
    <p:sldId id="289" r:id="rId9"/>
    <p:sldId id="276" r:id="rId10"/>
    <p:sldId id="277" r:id="rId11"/>
    <p:sldId id="264" r:id="rId12"/>
    <p:sldId id="291" r:id="rId13"/>
    <p:sldId id="290" r:id="rId14"/>
    <p:sldId id="266" r:id="rId15"/>
    <p:sldId id="278" r:id="rId16"/>
    <p:sldId id="279" r:id="rId17"/>
    <p:sldId id="280" r:id="rId18"/>
    <p:sldId id="281" r:id="rId19"/>
    <p:sldId id="286" r:id="rId20"/>
    <p:sldId id="282" r:id="rId21"/>
    <p:sldId id="287" r:id="rId22"/>
    <p:sldId id="283" r:id="rId23"/>
    <p:sldId id="284" r:id="rId24"/>
    <p:sldId id="285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AC369-27DE-43A2-81E8-76B71E6C50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930AF-D435-48DE-8F03-7D06FD141B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528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17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210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59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77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459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65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459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838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810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709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47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A8FE-5F55-4863-AAC8-A82FB38963CB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B6A7-27AC-4165-A2D4-4D98B03E2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43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4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537"/>
            <a:ext cx="11718758" cy="522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27232" y="264694"/>
            <a:ext cx="45599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The Login Page </a:t>
            </a:r>
            <a:r>
              <a:rPr lang="en-US" dirty="0">
                <a:solidFill>
                  <a:srgbClr val="FF0000"/>
                </a:solidFill>
                <a:cs typeface="Arial"/>
              </a:rPr>
              <a:t>is the first page your customers </a:t>
            </a:r>
          </a:p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cs typeface="Arial"/>
              </a:rPr>
              <a:t>will see when they visit AVR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uOnline</a:t>
            </a:r>
            <a:endParaRPr lang="en-US" dirty="0">
              <a:solidFill>
                <a:srgbClr val="FF0000"/>
              </a:solidFill>
              <a:cs typeface="Arial"/>
            </a:endParaRPr>
          </a:p>
          <a:p>
            <a:pPr algn="ctr">
              <a:spcBef>
                <a:spcPct val="50000"/>
              </a:spcBef>
            </a:pP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9" name="Picture 8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94" y="5257530"/>
            <a:ext cx="4711700" cy="1308100"/>
          </a:xfrm>
          <a:prstGeom prst="rect">
            <a:avLst/>
          </a:prstGeom>
          <a:effectLst>
            <a:outerShdw blurRad="107950" dist="139700" dir="2700000" algn="tl" rotWithShape="0">
              <a:srgbClr val="000000">
                <a:alpha val="26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78143" y="5626231"/>
            <a:ext cx="433647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  <a:cs typeface="Arial"/>
              </a:rPr>
              <a:t>If the customer is a new user, they will navigate to the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First time sign-in…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6209595" y="4548264"/>
            <a:ext cx="1322173" cy="605481"/>
          </a:xfrm>
          <a:prstGeom prst="bentConnector3">
            <a:avLst>
              <a:gd name="adj1" fmla="val 10046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026"/>
            <a:ext cx="4711700" cy="1308100"/>
          </a:xfrm>
          <a:prstGeom prst="rect">
            <a:avLst/>
          </a:prstGeom>
          <a:effectLst>
            <a:outerShdw blurRad="107950" dist="139700" dir="2700000" algn="tl" rotWithShape="0">
              <a:srgbClr val="000000">
                <a:alpha val="26000"/>
              </a:srgbClr>
            </a:outerShdw>
          </a:effec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94794" y="2077597"/>
            <a:ext cx="3938003" cy="9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  <a:cs typeface="Arial"/>
              </a:rPr>
              <a:t>Otherwise, the customer will enter the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User ID and Password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established at the time of registering</a:t>
            </a:r>
          </a:p>
          <a:p>
            <a:pPr>
              <a:spcBef>
                <a:spcPct val="50000"/>
              </a:spcBef>
            </a:pPr>
            <a:endParaRPr lang="en-US" sz="1800" b="1" dirty="0">
              <a:solidFill>
                <a:schemeClr val="bg2"/>
              </a:solidFill>
            </a:endParaRPr>
          </a:p>
        </p:txBody>
      </p:sp>
      <p:cxnSp>
        <p:nvCxnSpPr>
          <p:cNvPr id="20" name="Straight Connector 19"/>
          <p:cNvCxnSpPr>
            <a:stCxn id="16" idx="3"/>
          </p:cNvCxnSpPr>
          <p:nvPr/>
        </p:nvCxnSpPr>
        <p:spPr>
          <a:xfrm>
            <a:off x="4711700" y="2584076"/>
            <a:ext cx="1809416" cy="123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44049" y="2719627"/>
            <a:ext cx="741405" cy="3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54461" y="2785070"/>
            <a:ext cx="510677" cy="307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48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3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3279" y="415844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Forgetting User ID and Password</a:t>
            </a:r>
          </a:p>
        </p:txBody>
      </p:sp>
      <p:pic>
        <p:nvPicPr>
          <p:cNvPr id="5" name="Picture 4" descr="FatTub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9" y="4876800"/>
            <a:ext cx="4419601" cy="1981200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83161" y="5067181"/>
            <a:ext cx="40417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Arial"/>
                <a:cs typeface="Arial"/>
              </a:rPr>
              <a:t>When the user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gets</a:t>
            </a:r>
            <a:r>
              <a:rPr lang="en-US" sz="1400" dirty="0">
                <a:solidFill>
                  <a:srgbClr val="0066FF"/>
                </a:solidFill>
                <a:latin typeface="Arial"/>
                <a:cs typeface="Arial"/>
              </a:rPr>
              <a:t> the email of their new password, they will need to go back to the log in screen to enter their 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User ID and the temporary Password</a:t>
            </a:r>
            <a:r>
              <a:rPr lang="en-US" sz="1400" b="1" dirty="0">
                <a:solidFill>
                  <a:srgbClr val="0066FF"/>
                </a:solidFill>
                <a:latin typeface="Arial"/>
                <a:cs typeface="Arial"/>
              </a:rPr>
              <a:t>. </a:t>
            </a:r>
          </a:p>
          <a:p>
            <a:endParaRPr lang="en-US" sz="1400" dirty="0">
              <a:solidFill>
                <a:srgbClr val="0066FF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66FF"/>
                </a:solidFill>
                <a:latin typeface="Arial"/>
                <a:cs typeface="Arial"/>
              </a:rPr>
              <a:t>User will then be redirected to the “Manage Account” screen 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to change their Password.</a:t>
            </a: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3086101" y="4876800"/>
            <a:ext cx="1708149" cy="1219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564"/>
            <a:ext cx="12211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8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12211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98740" y="40334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Account Overview</a:t>
            </a:r>
          </a:p>
        </p:txBody>
      </p:sp>
      <p:pic>
        <p:nvPicPr>
          <p:cNvPr id="6" name="Picture 5" descr="Fat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5334000"/>
            <a:ext cx="3200400" cy="1524000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6329" y="5726668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To View their Billing History click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View Billing History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This shows all billing history.</a:t>
            </a: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546389" y="5251622"/>
            <a:ext cx="1186248" cy="108739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at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82" y="5334000"/>
            <a:ext cx="3291016" cy="1508382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57250" y="5671030"/>
            <a:ext cx="2875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The user can “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Manage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Account”, here they can change password, email and sign up for paperless </a:t>
            </a:r>
          </a:p>
        </p:txBody>
      </p:sp>
      <p:cxnSp>
        <p:nvCxnSpPr>
          <p:cNvPr id="13" name="Elbow Connector 12"/>
          <p:cNvCxnSpPr>
            <a:stCxn id="10" idx="1"/>
          </p:cNvCxnSpPr>
          <p:nvPr/>
        </p:nvCxnSpPr>
        <p:spPr>
          <a:xfrm rot="10800000" flipH="1">
            <a:off x="8949381" y="5103341"/>
            <a:ext cx="824813" cy="984850"/>
          </a:xfrm>
          <a:prstGeom prst="bentConnector4">
            <a:avLst>
              <a:gd name="adj1" fmla="val -27715"/>
              <a:gd name="adj2" fmla="val 9958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2001796" y="2570206"/>
            <a:ext cx="6820929" cy="3595817"/>
          </a:xfrm>
          <a:prstGeom prst="bentConnector3">
            <a:avLst>
              <a:gd name="adj1" fmla="val 1594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ube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56" y="1494681"/>
            <a:ext cx="4419600" cy="1003300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7232307" y="1636258"/>
            <a:ext cx="38470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Sign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up for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Bank Draft or Credit Card 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Recurring Payments.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2458996" y="1902941"/>
            <a:ext cx="4275437" cy="1087394"/>
          </a:xfrm>
          <a:prstGeom prst="bentConnector3">
            <a:avLst>
              <a:gd name="adj1" fmla="val 7427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Fat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66" y="5513196"/>
            <a:ext cx="2891329" cy="1344804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5106689" y="5688449"/>
            <a:ext cx="2494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Click on the billing period to view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Current Bill Statement </a:t>
            </a:r>
          </a:p>
          <a:p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ONLY when highlighted 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en-US" sz="1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The User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now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view previous months bills.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373394" y="4773827"/>
            <a:ext cx="1529739" cy="946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73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2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atTub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" y="3855496"/>
            <a:ext cx="7222884" cy="1394672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25169" y="196040"/>
            <a:ext cx="981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Add New Account with 15 Digit Account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Number Structure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8760" y="1290369"/>
            <a:ext cx="606520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</a:rPr>
              <a:t>A customer can sign up another one of their accounts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</a:rPr>
              <a:t>by clicking on the Add another account button just above the Log Out button.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5538" y="2143435"/>
            <a:ext cx="61954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The next screen </a:t>
            </a:r>
            <a:r>
              <a:rPr lang="en-US" sz="1400" dirty="0">
                <a:solidFill>
                  <a:srgbClr val="FF0000"/>
                </a:solidFill>
              </a:rPr>
              <a:t>will take them to the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“Add Account” </a:t>
            </a:r>
            <a:r>
              <a:rPr lang="en-US" sz="1400" dirty="0">
                <a:solidFill>
                  <a:srgbClr val="0066FF"/>
                </a:solidFill>
              </a:rPr>
              <a:t>screen where they will be able to add an additional account to the one they already have signed up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5539" y="3113755"/>
            <a:ext cx="63672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If an account goes to a final, they can now remove the old account and just have the new account for their login without having to delete the whole account and start over.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05" y="1353460"/>
            <a:ext cx="4535482" cy="473997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432"/>
            <a:ext cx="12148457" cy="733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5749" y="4075778"/>
            <a:ext cx="66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The example below shows on the utility bill where the necessary information is located to fill-in the account number, on the new account login screen for customers with a 15 digit account.</a:t>
            </a:r>
          </a:p>
          <a:p>
            <a:endParaRPr lang="en-US" sz="1400" dirty="0">
              <a:solidFill>
                <a:srgbClr val="0066FF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7" y="4639020"/>
            <a:ext cx="2495006" cy="55448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6039079" y="2950135"/>
            <a:ext cx="1488808" cy="895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26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tTub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3536"/>
            <a:ext cx="7460774" cy="1394672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99991" y="184008"/>
            <a:ext cx="9566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 New Account with 10 Digit Account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Structure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7112" y="1406281"/>
            <a:ext cx="659564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</a:rPr>
              <a:t>A customer can sign up another one of their accounts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</a:rPr>
              <a:t>by clicking on the Add another account button just above the Log Out button.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7112" y="2030131"/>
            <a:ext cx="70220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The next screen </a:t>
            </a:r>
            <a:r>
              <a:rPr lang="en-US" sz="1400" dirty="0">
                <a:solidFill>
                  <a:srgbClr val="FF0000"/>
                </a:solidFill>
              </a:rPr>
              <a:t>will take them to the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“Add Account” </a:t>
            </a:r>
            <a:r>
              <a:rPr lang="en-US" sz="1400" dirty="0">
                <a:solidFill>
                  <a:srgbClr val="0066FF"/>
                </a:solidFill>
              </a:rPr>
              <a:t>screen where they will be able to add an additional account to the one they already have signed up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871"/>
            <a:ext cx="12192000" cy="139304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17" y="1288984"/>
            <a:ext cx="4463576" cy="4116216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111" y="2740817"/>
            <a:ext cx="710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If an account goes to a final, they can now remove the old account and just have the new account for their login without having to delete the whole account and start over.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971" y="3711304"/>
            <a:ext cx="7060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The example below shows on the utility bill where the necessary information is located to fill-in the account number, on the new account login screen for customers with a 10 digit account.</a:t>
            </a:r>
          </a:p>
          <a:p>
            <a:r>
              <a:rPr lang="en-US" sz="1400" dirty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57" y="4394010"/>
            <a:ext cx="3401502" cy="409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9539" y="4217093"/>
            <a:ext cx="372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Account Number, District Code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6662755" y="2708146"/>
            <a:ext cx="1034251" cy="896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250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06472" y="45765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Billing History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1219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304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2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29811" y="37343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 up for Paperless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29"/>
            <a:ext cx="12192000" cy="5035508"/>
          </a:xfrm>
          <a:prstGeom prst="rect">
            <a:avLst/>
          </a:prstGeom>
        </p:spPr>
      </p:pic>
      <p:pic>
        <p:nvPicPr>
          <p:cNvPr id="5" name="Picture 4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0170"/>
            <a:ext cx="3810000" cy="1009754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10300" y="160343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To sign up for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Paperless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The user will first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click on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 Account.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216189" y="2430379"/>
            <a:ext cx="1191127" cy="3284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540043" y="2081463"/>
            <a:ext cx="4511841" cy="601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517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3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171"/>
            <a:ext cx="12192000" cy="549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9968" y="40952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Sign up for Paperless</a:t>
            </a:r>
          </a:p>
        </p:txBody>
      </p:sp>
      <p:pic>
        <p:nvPicPr>
          <p:cNvPr id="11" name="Picture 10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5067300"/>
            <a:ext cx="4343400" cy="1066800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75150" y="5231368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All it takes to sign up for paperless is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checking the box next to “Sign up for Paperless Billing”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today! Then Submit to update your Profile.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375150" y="3606800"/>
            <a:ext cx="768350" cy="1460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Cori\AppData\Local\Microsoft\Windows\Temporary Internet Files\Content.IE5\CF5HWQ58\MC9004382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15" y="4780577"/>
            <a:ext cx="1034885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08512" y="6406311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Soon after you have signed up you will receive an email saying </a:t>
            </a:r>
            <a:r>
              <a:rPr lang="en-US" sz="1400" i="1" dirty="0">
                <a:solidFill>
                  <a:srgbClr val="FF0000"/>
                </a:solidFill>
                <a:cs typeface="Arial"/>
              </a:rPr>
              <a:t>“Thanks for Going Paperless”</a:t>
            </a:r>
          </a:p>
        </p:txBody>
      </p:sp>
    </p:spTree>
    <p:extLst>
      <p:ext uri="{BB962C8B-B14F-4D97-AF65-F5344CB8AC3E}">
        <p14:creationId xmlns="" xmlns:p14="http://schemas.microsoft.com/office/powerpoint/2010/main" val="340138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1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70463" y="43770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Cancel your Paperless Bill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512"/>
            <a:ext cx="12192000" cy="5521488"/>
          </a:xfrm>
          <a:prstGeom prst="rect">
            <a:avLst/>
          </a:prstGeom>
        </p:spPr>
      </p:pic>
      <p:pic>
        <p:nvPicPr>
          <p:cNvPr id="5" name="Picture 4" descr="Fat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660900"/>
            <a:ext cx="4191000" cy="1676401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67199" y="4960491"/>
            <a:ext cx="3803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/>
                <a:cs typeface="Arial"/>
              </a:rPr>
              <a:t>To cancel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Paperless</a:t>
            </a:r>
            <a:r>
              <a:rPr lang="en-US" sz="1600" dirty="0">
                <a:solidFill>
                  <a:srgbClr val="0066FF"/>
                </a:solidFill>
                <a:latin typeface="Arial"/>
                <a:cs typeface="Arial"/>
              </a:rPr>
              <a:t> bill:  </a:t>
            </a:r>
            <a:r>
              <a:rPr lang="en-US" sz="1600" b="1" i="1" dirty="0">
                <a:solidFill>
                  <a:srgbClr val="0000FF"/>
                </a:solidFill>
                <a:latin typeface="Arial"/>
                <a:cs typeface="Arial"/>
              </a:rPr>
              <a:t>1. </a:t>
            </a:r>
            <a:r>
              <a:rPr lang="en-US" sz="1600" dirty="0">
                <a:solidFill>
                  <a:srgbClr val="0066FF"/>
                </a:solidFill>
                <a:latin typeface="Arial"/>
                <a:cs typeface="Arial"/>
              </a:rPr>
              <a:t>simply uncheck the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“You are currently signed up for paperless statements” </a:t>
            </a:r>
            <a:r>
              <a:rPr lang="en-US" sz="1600" dirty="0">
                <a:solidFill>
                  <a:srgbClr val="0066FF"/>
                </a:solidFill>
                <a:latin typeface="Arial"/>
                <a:cs typeface="Arial"/>
              </a:rPr>
              <a:t>and then  </a:t>
            </a:r>
            <a:r>
              <a:rPr lang="en-US" sz="1600" b="1" i="1" dirty="0">
                <a:solidFill>
                  <a:srgbClr val="0000FF"/>
                </a:solidFill>
                <a:latin typeface="Arial"/>
                <a:cs typeface="Arial"/>
              </a:rPr>
              <a:t>2. </a:t>
            </a:r>
            <a:r>
              <a:rPr lang="en-US" sz="1600" dirty="0">
                <a:solidFill>
                  <a:srgbClr val="0066FF"/>
                </a:solidFill>
                <a:latin typeface="Arial"/>
                <a:cs typeface="Arial"/>
              </a:rPr>
              <a:t>click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“Submit”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32300" y="3570476"/>
            <a:ext cx="571500" cy="1268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24800" y="6037709"/>
            <a:ext cx="2082800" cy="656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105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2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93827" y="28499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Sign up for Recurring ACH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310"/>
            <a:ext cx="2105319" cy="4629796"/>
          </a:xfrm>
          <a:prstGeom prst="rect">
            <a:avLst/>
          </a:prstGeom>
        </p:spPr>
      </p:pic>
      <p:pic>
        <p:nvPicPr>
          <p:cNvPr id="5" name="Picture 4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84233"/>
            <a:ext cx="3810000" cy="1009754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1119778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To sign up for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Bank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Draft Recurring, The user will first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click on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Automatic bill payment.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993987"/>
            <a:ext cx="9791700" cy="48640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816100" y="1689100"/>
            <a:ext cx="635000" cy="1963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atTub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99" y="2101831"/>
            <a:ext cx="3782801" cy="3767251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481768" y="2298874"/>
            <a:ext cx="31252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Signing up for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Recurring Bank Draft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is easy, you simply: </a:t>
            </a:r>
            <a:r>
              <a:rPr lang="en-US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Choose Automatic Bank Draft. </a:t>
            </a:r>
            <a:r>
              <a:rPr lang="en-US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Choose if it is a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Checking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or a Savings account. </a:t>
            </a:r>
            <a:r>
              <a:rPr lang="en-US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AVR now verifies the Routing Number and auto populates the name of the Financial Institution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*This should cut back on the amount of Rejects received*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As well as verifying the Bank Account number.</a:t>
            </a:r>
          </a:p>
          <a:p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Check the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“I have read and accepted the terms and conditions”</a:t>
            </a:r>
          </a:p>
          <a:p>
            <a:r>
              <a:rPr lang="en-US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Once the user completes filling all their information out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will click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save application.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00" y="5901905"/>
            <a:ext cx="4191000" cy="1005107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816100" y="5976926"/>
            <a:ext cx="3790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/>
                <a:cs typeface="Arial"/>
              </a:rPr>
              <a:t>Once signed up, the user will get an email saying </a:t>
            </a:r>
            <a:r>
              <a:rPr lang="en-US" sz="1600" i="1" dirty="0">
                <a:solidFill>
                  <a:srgbClr val="0000FF"/>
                </a:solidFill>
                <a:latin typeface="Arial"/>
                <a:cs typeface="Arial"/>
              </a:rPr>
              <a:t>“Thanks for signing up for Recurring”.</a:t>
            </a:r>
          </a:p>
        </p:txBody>
      </p:sp>
    </p:spTree>
    <p:extLst>
      <p:ext uri="{BB962C8B-B14F-4D97-AF65-F5344CB8AC3E}">
        <p14:creationId xmlns="" xmlns:p14="http://schemas.microsoft.com/office/powerpoint/2010/main" val="272559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30510" y="36921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Edit Recurring ACH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11" y="1299270"/>
            <a:ext cx="10669489" cy="4944165"/>
          </a:xfrm>
          <a:prstGeom prst="rect">
            <a:avLst/>
          </a:prstGeom>
        </p:spPr>
      </p:pic>
      <p:pic>
        <p:nvPicPr>
          <p:cNvPr id="5" name="Picture 4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82" y="4147386"/>
            <a:ext cx="3615655" cy="1005107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66756" y="4388329"/>
            <a:ext cx="384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Customers can now edit their Bank Draft information without de-enrolling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21" y="5978780"/>
            <a:ext cx="4591691" cy="809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84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atTub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" y="4613946"/>
            <a:ext cx="4201182" cy="2080800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87" y="1217829"/>
            <a:ext cx="2963881" cy="1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AVR uses </a:t>
            </a:r>
            <a:r>
              <a:rPr lang="en-US" sz="1400" b="1" dirty="0">
                <a:solidFill>
                  <a:srgbClr val="0066FF"/>
                </a:solidFill>
                <a:cs typeface="Arial" pitchFamily="34" charset="0"/>
              </a:rPr>
              <a:t>3 validation and verification points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when signing up for online use.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1. Entire Account  Number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2. Name 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3. Service Address</a:t>
            </a:r>
            <a:endParaRPr lang="en-US" sz="1400" dirty="0">
              <a:solidFill>
                <a:srgbClr val="0066F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037" y="148282"/>
            <a:ext cx="622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Creating a User ID and Password with 15 digit account number structure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58272" y="2715876"/>
            <a:ext cx="205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The customer will choose a unique User ID and Password, and enter in the email address they want their emails going 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83824" y="4033276"/>
            <a:ext cx="350520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>
                <a:solidFill>
                  <a:srgbClr val="FF0000"/>
                </a:solidFill>
                <a:cs typeface="Arial"/>
              </a:rPr>
              <a:t>*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Your Service Address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may be different than mailing address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2508" y="4841221"/>
            <a:ext cx="3607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The example below shows on the utility bill where the account number structure is located, you must include the 5 digits, the dash and 10 digits to successfully sign up.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" y="5905795"/>
            <a:ext cx="2675618" cy="682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08272" y="9541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3993497" y="4305366"/>
            <a:ext cx="640165" cy="379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0281" y="1272746"/>
            <a:ext cx="6992379" cy="558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1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2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45500" y="265751"/>
            <a:ext cx="649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Sign up for Recurring Credit Card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310"/>
            <a:ext cx="2105319" cy="4629796"/>
          </a:xfrm>
          <a:prstGeom prst="rect">
            <a:avLst/>
          </a:prstGeom>
        </p:spPr>
      </p:pic>
      <p:pic>
        <p:nvPicPr>
          <p:cNvPr id="5" name="Picture 4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84233"/>
            <a:ext cx="3581400" cy="1009754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74000" y="1225569"/>
            <a:ext cx="345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To sign up for Bank Draft Recurring, The user will first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click on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400" b="1" u="sng" dirty="0">
                <a:solidFill>
                  <a:srgbClr val="FF0000"/>
                </a:solidFill>
                <a:cs typeface="Arial" pitchFamily="34" charset="0"/>
              </a:rPr>
              <a:t>Automatic bill payment.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16100" y="1689100"/>
            <a:ext cx="635000" cy="1963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atTube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99" y="2101831"/>
            <a:ext cx="3782801" cy="3767251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309419" y="2593729"/>
            <a:ext cx="31252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Signing up for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Recurring Credit Card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is easy, you simply: </a:t>
            </a:r>
            <a:r>
              <a:rPr lang="en-US" sz="1400" b="1" i="1" dirty="0">
                <a:solidFill>
                  <a:srgbClr val="0000FF"/>
                </a:solidFill>
                <a:cs typeface="Arial" pitchFamily="34" charset="0"/>
              </a:rPr>
              <a:t>1.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Choose Credit Card. </a:t>
            </a:r>
            <a:r>
              <a:rPr lang="en-US" sz="1400" b="1" i="1" dirty="0">
                <a:solidFill>
                  <a:srgbClr val="0000FF"/>
                </a:solidFill>
                <a:cs typeface="Arial" pitchFamily="34" charset="0"/>
              </a:rPr>
              <a:t>2.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Enter the card number and the card type will auto populate, then the rest of the card information. </a:t>
            </a:r>
            <a:r>
              <a:rPr lang="en-US" sz="1400" b="1" i="1" dirty="0">
                <a:solidFill>
                  <a:srgbClr val="0000FF"/>
                </a:solidFill>
                <a:cs typeface="Arial" pitchFamily="34" charset="0"/>
              </a:rPr>
              <a:t>3.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Check the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“I have read and accepted the terms and conditions”</a:t>
            </a:r>
          </a:p>
          <a:p>
            <a:r>
              <a:rPr lang="en-US" sz="1400" b="1" i="1" dirty="0">
                <a:solidFill>
                  <a:srgbClr val="0000FF"/>
                </a:solidFill>
                <a:cs typeface="Arial" pitchFamily="34" charset="0"/>
              </a:rPr>
              <a:t>4.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Once the user completes filling all their information out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they will click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Submit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 to save application.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00" y="5901905"/>
            <a:ext cx="4191000" cy="1005107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816100" y="6118227"/>
            <a:ext cx="379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/>
              </a:rPr>
              <a:t>Once signed up, the user will get an email saying </a:t>
            </a:r>
            <a:r>
              <a:rPr lang="en-US" sz="1400" i="1" dirty="0">
                <a:solidFill>
                  <a:srgbClr val="0000FF"/>
                </a:solidFill>
                <a:cs typeface="Arial"/>
              </a:rPr>
              <a:t>“Thanks for signing up for Recurring Credit Card”.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315656"/>
            <a:ext cx="6246468" cy="5536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63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28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8005" y="417341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Edit Recurring Credit Card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0" y="1337310"/>
            <a:ext cx="11074840" cy="44115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6" y="5433699"/>
            <a:ext cx="4648849" cy="809738"/>
          </a:xfrm>
          <a:prstGeom prst="rect">
            <a:avLst/>
          </a:prstGeom>
        </p:spPr>
      </p:pic>
      <p:pic>
        <p:nvPicPr>
          <p:cNvPr id="6" name="Picture 5" descr="tube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48" y="5740883"/>
            <a:ext cx="4191000" cy="1005107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25138" y="5920270"/>
            <a:ext cx="384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Customers can now edit their credit card information without de-enrolling </a:t>
            </a:r>
          </a:p>
        </p:txBody>
      </p:sp>
    </p:spTree>
    <p:extLst>
      <p:ext uri="{BB962C8B-B14F-4D97-AF65-F5344CB8AC3E}">
        <p14:creationId xmlns="" xmlns:p14="http://schemas.microsoft.com/office/powerpoint/2010/main" val="320654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2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77126" y="178711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Cancel Recurring Payment Option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Credit Card or ACH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310"/>
            <a:ext cx="2095792" cy="414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901" y="1732867"/>
            <a:ext cx="7171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/>
              </a:rPr>
              <a:t>When cancelling Recurring payments the user will click on the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Manage automatic bill payment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5300" y="1951058"/>
            <a:ext cx="609600" cy="1458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079663"/>
            <a:ext cx="4610743" cy="1943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37400" y="2526283"/>
            <a:ext cx="497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/>
              </a:rPr>
              <a:t>User will then select </a:t>
            </a:r>
            <a:r>
              <a:rPr lang="en-US" sz="1400" b="1" dirty="0">
                <a:solidFill>
                  <a:srgbClr val="FF0000"/>
                </a:solidFill>
                <a:cs typeface="Arial"/>
              </a:rPr>
              <a:t>De-enroll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from Recurring Payment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81500" y="2680172"/>
            <a:ext cx="2755900" cy="467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86" y="4151639"/>
            <a:ext cx="4315427" cy="1714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34200" y="4396055"/>
            <a:ext cx="5179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/>
              </a:rPr>
              <a:t>When they click on that this box will pop up asking if you are sure. When you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click ok,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you will then be </a:t>
            </a:r>
            <a:r>
              <a:rPr lang="en-US" sz="1400" b="1" dirty="0">
                <a:solidFill>
                  <a:srgbClr val="FF0000"/>
                </a:solidFill>
                <a:cs typeface="Arial"/>
              </a:rPr>
              <a:t>De-enrolled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from Recurring Payments.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86200" y="4842676"/>
            <a:ext cx="3048000" cy="638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796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1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12026" y="42216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Making a One Time Payment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310"/>
            <a:ext cx="2057687" cy="4134427"/>
          </a:xfrm>
          <a:prstGeom prst="rect">
            <a:avLst/>
          </a:prstGeom>
        </p:spPr>
      </p:pic>
      <p:pic>
        <p:nvPicPr>
          <p:cNvPr id="6" name="Picture 5" descr="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206500"/>
            <a:ext cx="8577278" cy="1600200"/>
          </a:xfrm>
          <a:prstGeom prst="rect">
            <a:avLst/>
          </a:prstGeom>
          <a:effectLst>
            <a:outerShdw blurRad="136525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55806" y="1414173"/>
            <a:ext cx="8034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/>
              </a:rPr>
              <a:t>User will click on </a:t>
            </a:r>
            <a:r>
              <a:rPr lang="en-US" sz="1400" b="1" dirty="0">
                <a:solidFill>
                  <a:srgbClr val="FF0000"/>
                </a:solidFill>
                <a:cs typeface="Arial"/>
              </a:rPr>
              <a:t>“Pay Bill”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button</a:t>
            </a:r>
            <a:r>
              <a:rPr lang="en-US" sz="14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and will be redirected to a screen allowing them to: </a:t>
            </a:r>
          </a:p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1.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Choose an amount they would like to pay </a:t>
            </a:r>
          </a:p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2.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Select the “Payment Type” and </a:t>
            </a:r>
          </a:p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3.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“Continue with Payment”.</a:t>
            </a: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1714503" y="1337310"/>
            <a:ext cx="2679985" cy="161290"/>
          </a:xfrm>
          <a:prstGeom prst="bentConnector3">
            <a:avLst>
              <a:gd name="adj1" fmla="val 6800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87" y="2674620"/>
            <a:ext cx="9716856" cy="2267266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 rot="5400000">
            <a:off x="1763078" y="2580322"/>
            <a:ext cx="1337945" cy="190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3917557" y="3180957"/>
            <a:ext cx="1963224" cy="5902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 rot="10800000" flipV="1">
            <a:off x="3226086" y="2414527"/>
            <a:ext cx="1463361" cy="14341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246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28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91710" y="37403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Making a One Time Payment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310"/>
            <a:ext cx="10796792" cy="5520690"/>
          </a:xfrm>
          <a:prstGeom prst="rect">
            <a:avLst/>
          </a:prstGeom>
        </p:spPr>
      </p:pic>
      <p:pic>
        <p:nvPicPr>
          <p:cNvPr id="5" name="Picture 4" descr="Fat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5" y="5710546"/>
            <a:ext cx="4052196" cy="1433131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53787" y="5842337"/>
            <a:ext cx="38658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/>
              </a:rPr>
              <a:t>The user will then enter all their </a:t>
            </a:r>
            <a:r>
              <a:rPr lang="en-US" sz="1400" b="1" i="1" dirty="0">
                <a:solidFill>
                  <a:srgbClr val="FF0000"/>
                </a:solidFill>
                <a:cs typeface="Arial"/>
              </a:rPr>
              <a:t>card or check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(whichever they are paying with)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information and then click </a:t>
            </a:r>
          </a:p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“Submit Payment”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button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 The user will then be placed in a pack file.</a:t>
            </a:r>
          </a:p>
        </p:txBody>
      </p:sp>
    </p:spTree>
    <p:extLst>
      <p:ext uri="{BB962C8B-B14F-4D97-AF65-F5344CB8AC3E}">
        <p14:creationId xmlns="" xmlns:p14="http://schemas.microsoft.com/office/powerpoint/2010/main" val="274696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5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63790" y="51841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Making a One Time Payment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9" y="1689685"/>
            <a:ext cx="86201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30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866" y="1242996"/>
            <a:ext cx="3879562" cy="1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AVR uses </a:t>
            </a:r>
            <a:r>
              <a:rPr lang="en-US" sz="1400" b="1" dirty="0">
                <a:solidFill>
                  <a:srgbClr val="0066FF"/>
                </a:solidFill>
                <a:cs typeface="Arial" pitchFamily="34" charset="0"/>
              </a:rPr>
              <a:t>3 validation and verification points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when signing up for online use.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1. Entire Account Number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2. Name 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3. Service Address</a:t>
            </a:r>
            <a:endParaRPr lang="en-US" sz="1400" dirty="0">
              <a:solidFill>
                <a:srgbClr val="0066FF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866" y="2891509"/>
            <a:ext cx="4024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The customer will choose a unique User ID and Password, and enter in the email address they want their emails going 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0" y="3863274"/>
            <a:ext cx="350520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>
                <a:solidFill>
                  <a:srgbClr val="FF0000"/>
                </a:solidFill>
                <a:cs typeface="Arial"/>
              </a:rPr>
              <a:t>*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Your Service Address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may be different than mailing address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2432" y="144379"/>
            <a:ext cx="7319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Creating a User ID and Password with 10 digit account number structure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14" y="1238216"/>
            <a:ext cx="8029486" cy="5624945"/>
          </a:xfrm>
          <a:prstGeom prst="rect">
            <a:avLst/>
          </a:prstGeom>
        </p:spPr>
      </p:pic>
      <p:pic>
        <p:nvPicPr>
          <p:cNvPr id="13" name="Picture 12" descr="FatTub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264"/>
            <a:ext cx="4238714" cy="1601899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5034" y="5308295"/>
            <a:ext cx="354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Account Number, District Code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606" y="4451297"/>
            <a:ext cx="3670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The example below shows on the utility bill where the account number structure is located, you must include the 10 digits, the dash and district code, to successfully sign up.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1" y="5611602"/>
            <a:ext cx="2855267" cy="328536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175601" y="4857226"/>
            <a:ext cx="437627" cy="79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63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65682" y="394244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First Time Sign In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" y="1337310"/>
            <a:ext cx="4497858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  <a:cs typeface="Arial"/>
              </a:rPr>
              <a:t>Optional – fill out these fields to make the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Credit Card Payment process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faster, as it auto-populates the information when paying with your card</a:t>
            </a:r>
            <a:r>
              <a:rPr lang="en-US" sz="1400" dirty="0">
                <a:solidFill>
                  <a:srgbClr val="0066FF"/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37952"/>
            <a:ext cx="4293973" cy="55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  <a:cs typeface="Arial"/>
              </a:rPr>
              <a:t>Fill out information exactly as shown on your </a:t>
            </a:r>
            <a:r>
              <a:rPr lang="en-US" sz="1400" b="1" dirty="0">
                <a:solidFill>
                  <a:srgbClr val="0066FF"/>
                </a:solidFill>
                <a:cs typeface="Arial"/>
              </a:rPr>
              <a:t>Credit Card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– The Name, Address, City, State and Zip Code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579" y="1357153"/>
            <a:ext cx="7018421" cy="5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9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1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8321" y="506382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First Time Sign 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90" y="1923536"/>
            <a:ext cx="4125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cs typeface="Arial"/>
              </a:rPr>
              <a:t>Customer initiates the special </a:t>
            </a:r>
          </a:p>
          <a:p>
            <a:r>
              <a:rPr lang="en-US" sz="1400" dirty="0">
                <a:solidFill>
                  <a:srgbClr val="FF0000"/>
                </a:solidFill>
                <a:cs typeface="Arial"/>
              </a:rPr>
              <a:t>E-mail Alerts 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whether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yes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 they would like to receive them or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no</a:t>
            </a:r>
            <a:r>
              <a:rPr lang="en-US" sz="1400" dirty="0">
                <a:solidFill>
                  <a:srgbClr val="0066FF"/>
                </a:solidFill>
                <a:cs typeface="Arial"/>
              </a:rPr>
              <a:t> you do not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926" y="1515979"/>
            <a:ext cx="7697955" cy="51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19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4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971708"/>
            <a:ext cx="468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FF"/>
                </a:solidFill>
                <a:cs typeface="Arial"/>
              </a:rPr>
              <a:t>When completed entering your information you will click on </a:t>
            </a:r>
            <a:r>
              <a:rPr lang="en-US" sz="1400" b="1" dirty="0">
                <a:solidFill>
                  <a:srgbClr val="FF0000"/>
                </a:solidFill>
                <a:cs typeface="Arial"/>
              </a:rPr>
              <a:t>Sign Me Up! </a:t>
            </a:r>
            <a:r>
              <a:rPr lang="en-US" sz="1400" b="1" dirty="0">
                <a:solidFill>
                  <a:srgbClr val="0066FF"/>
                </a:solidFill>
                <a:cs typeface="Arial"/>
              </a:rPr>
              <a:t>You will now be signed up For online billing/viewing.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6527" y="55475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First Time Sign In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111" y="1431758"/>
            <a:ext cx="7391400" cy="526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01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3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atTub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3614849"/>
            <a:ext cx="4201182" cy="1601899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6541" y="1600762"/>
            <a:ext cx="4267200" cy="79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</a:rPr>
              <a:t>Once the customer receives the email with the new password they will </a:t>
            </a:r>
            <a:r>
              <a:rPr lang="en-US" sz="1400" dirty="0">
                <a:solidFill>
                  <a:srgbClr val="FF0000"/>
                </a:solidFill>
              </a:rPr>
              <a:t>need to go back into the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0000"/>
                </a:solidFill>
              </a:rPr>
              <a:t>“Login Screen” </a:t>
            </a:r>
            <a:r>
              <a:rPr lang="en-US" sz="1400" dirty="0">
                <a:solidFill>
                  <a:srgbClr val="0066FF"/>
                </a:solidFill>
              </a:rPr>
              <a:t>and enter their temporary Credentials.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6541" y="2596441"/>
            <a:ext cx="411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The next screen </a:t>
            </a:r>
            <a:r>
              <a:rPr lang="en-US" sz="1400" dirty="0">
                <a:solidFill>
                  <a:srgbClr val="FF0000"/>
                </a:solidFill>
              </a:rPr>
              <a:t>will take them to the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“Edit my Profile” </a:t>
            </a:r>
            <a:r>
              <a:rPr lang="en-US" sz="1400" dirty="0">
                <a:solidFill>
                  <a:srgbClr val="0066FF"/>
                </a:solidFill>
              </a:rPr>
              <a:t>screen where they will change their password then update their profile.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09" y="1329397"/>
            <a:ext cx="5920981" cy="54936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96245" y="196040"/>
            <a:ext cx="9566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Forgetting User ID and Password with 10 Digit Account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number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944" y="3805624"/>
            <a:ext cx="41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Here is an example on a bill of where to find your information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2" y="4323301"/>
            <a:ext cx="3179428" cy="710031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352184" y="4295164"/>
            <a:ext cx="882546" cy="58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55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atTub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3632830"/>
            <a:ext cx="4409851" cy="1601899"/>
          </a:xfrm>
          <a:prstGeom prst="rect">
            <a:avLst/>
          </a:prstGeom>
          <a:effectLst>
            <a:outerShdw blurRad="139700" dist="114300" dir="2700000" algn="tl" rotWithShape="0">
              <a:srgbClr val="000000">
                <a:alpha val="34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80466" y="232134"/>
            <a:ext cx="9566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Forgetting User ID and Password with 10 Digit Account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number Structure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6541" y="1600762"/>
            <a:ext cx="4267200" cy="79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66FF"/>
                </a:solidFill>
              </a:rPr>
              <a:t>Once the customer receives the email with the new password they will </a:t>
            </a:r>
            <a:r>
              <a:rPr lang="en-US" sz="1400" dirty="0">
                <a:solidFill>
                  <a:srgbClr val="FF0000"/>
                </a:solidFill>
              </a:rPr>
              <a:t>need to go back into the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0000"/>
                </a:solidFill>
              </a:rPr>
              <a:t>“Login Screen” </a:t>
            </a:r>
            <a:r>
              <a:rPr lang="en-US" sz="1400" dirty="0">
                <a:solidFill>
                  <a:srgbClr val="0066FF"/>
                </a:solidFill>
              </a:rPr>
              <a:t>and enter their temporary Credentials.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6541" y="2596441"/>
            <a:ext cx="411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The next screen </a:t>
            </a:r>
            <a:r>
              <a:rPr lang="en-US" sz="1400" dirty="0">
                <a:solidFill>
                  <a:srgbClr val="FF0000"/>
                </a:solidFill>
              </a:rPr>
              <a:t>will take them to the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“Edit my Profile” </a:t>
            </a:r>
            <a:r>
              <a:rPr lang="en-US" sz="1400" dirty="0">
                <a:solidFill>
                  <a:srgbClr val="0066FF"/>
                </a:solidFill>
              </a:rPr>
              <a:t>screen where they will change their password then update their profile.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72" y="1443789"/>
            <a:ext cx="5911620" cy="536384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4" y="4371945"/>
            <a:ext cx="3774173" cy="552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854" y="3772415"/>
            <a:ext cx="3850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Here is an example on a bill of where to find your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271" y="4182887"/>
            <a:ext cx="372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Account Number, District Code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</p:txBody>
      </p:sp>
      <p:cxnSp>
        <p:nvCxnSpPr>
          <p:cNvPr id="13" name="Straight Arrow Connector 12"/>
          <p:cNvCxnSpPr>
            <a:cxnSpLocks/>
            <a:stCxn id="11" idx="3"/>
          </p:cNvCxnSpPr>
          <p:nvPr/>
        </p:nvCxnSpPr>
        <p:spPr>
          <a:xfrm flipV="1">
            <a:off x="4493741" y="4182888"/>
            <a:ext cx="1009437" cy="25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64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34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24138" y="437444"/>
            <a:ext cx="65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Forgetting User ID and Password</a:t>
            </a:r>
          </a:p>
        </p:txBody>
      </p:sp>
      <p:pic>
        <p:nvPicPr>
          <p:cNvPr id="4" name="Picture 3" descr="Page7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45" y="1558614"/>
            <a:ext cx="8204433" cy="4545310"/>
          </a:xfrm>
          <a:prstGeom prst="rect">
            <a:avLst/>
          </a:prstGeom>
          <a:effectLst>
            <a:outerShdw blurRad="139700" dist="165100" dir="4260000" algn="tl" rotWithShape="0">
              <a:srgbClr val="000000">
                <a:alpha val="34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9922" y="1348740"/>
            <a:ext cx="3340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AVR does not validate the original email that the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customer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used when they first signed up their online account. It ONLY requires an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 email.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1" y="3049846"/>
            <a:ext cx="3509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An email will be sent to the </a:t>
            </a:r>
            <a:r>
              <a:rPr lang="en-US" sz="1400" dirty="0">
                <a:solidFill>
                  <a:srgbClr val="0066FF"/>
                </a:solidFill>
                <a:cs typeface="Arial" pitchFamily="34" charset="0"/>
              </a:rPr>
              <a:t>customer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with the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 ID </a:t>
            </a: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 file and a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temporary Password.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Currently the temporary password does not have an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expiration time.</a:t>
            </a:r>
          </a:p>
        </p:txBody>
      </p:sp>
    </p:spTree>
    <p:extLst>
      <p:ext uri="{BB962C8B-B14F-4D97-AF65-F5344CB8AC3E}">
        <p14:creationId xmlns="" xmlns:p14="http://schemas.microsoft.com/office/powerpoint/2010/main" val="35014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1552</Words>
  <Application>Microsoft Office PowerPoint</Application>
  <PresentationFormat>Custom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 Scott</dc:creator>
  <cp:lastModifiedBy>James Corn</cp:lastModifiedBy>
  <cp:revision>79</cp:revision>
  <dcterms:created xsi:type="dcterms:W3CDTF">2016-11-23T22:12:21Z</dcterms:created>
  <dcterms:modified xsi:type="dcterms:W3CDTF">2017-07-05T22:11:28Z</dcterms:modified>
</cp:coreProperties>
</file>